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05" r:id="rId3"/>
    <p:sldId id="306" r:id="rId4"/>
    <p:sldId id="307" r:id="rId5"/>
    <p:sldId id="291" r:id="rId6"/>
    <p:sldId id="292" r:id="rId7"/>
    <p:sldId id="293" r:id="rId8"/>
    <p:sldId id="294" r:id="rId9"/>
    <p:sldId id="295" r:id="rId10"/>
    <p:sldId id="297" r:id="rId11"/>
    <p:sldId id="296" r:id="rId12"/>
    <p:sldId id="299" r:id="rId13"/>
    <p:sldId id="301" r:id="rId14"/>
    <p:sldId id="298" r:id="rId15"/>
    <p:sldId id="302" r:id="rId16"/>
    <p:sldId id="300" r:id="rId17"/>
    <p:sldId id="304" r:id="rId18"/>
    <p:sldId id="308" r:id="rId19"/>
    <p:sldId id="309" r:id="rId20"/>
    <p:sldId id="310" r:id="rId21"/>
    <p:sldId id="311" r:id="rId22"/>
    <p:sldId id="31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9/23/2020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6786" name="Rectangle 2"/>
          <p:cNvSpPr>
            <a:spLocks noGrp="1" noRot="1" noChangeAspect="1" noChangeArrowheads="1" noTextEdit="1"/>
          </p:cNvSpPr>
          <p:nvPr>
            <p:ph type="sldImg"/>
          </p:nvPr>
        </p:nvSpPr>
        <p:spPr>
          <a:ln/>
        </p:spPr>
      </p:sp>
      <p:sp>
        <p:nvSpPr>
          <p:cNvPr id="886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4918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7810" name="Rectangle 2"/>
          <p:cNvSpPr>
            <a:spLocks noGrp="1" noRot="1" noChangeAspect="1" noChangeArrowheads="1" noTextEdit="1"/>
          </p:cNvSpPr>
          <p:nvPr>
            <p:ph type="sldImg"/>
          </p:nvPr>
        </p:nvSpPr>
        <p:spPr>
          <a:ln/>
        </p:spPr>
      </p:sp>
      <p:sp>
        <p:nvSpPr>
          <p:cNvPr id="887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0176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8834" name="Rectangle 2"/>
          <p:cNvSpPr>
            <a:spLocks noGrp="1" noRot="1" noChangeAspect="1" noChangeArrowheads="1" noTextEdit="1"/>
          </p:cNvSpPr>
          <p:nvPr>
            <p:ph type="sldImg"/>
          </p:nvPr>
        </p:nvSpPr>
        <p:spPr>
          <a:ln/>
        </p:spPr>
      </p:sp>
      <p:sp>
        <p:nvSpPr>
          <p:cNvPr id="888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8537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9858" name="Rectangle 2"/>
          <p:cNvSpPr>
            <a:spLocks noGrp="1" noRot="1" noChangeAspect="1" noChangeArrowheads="1" noTextEdit="1"/>
          </p:cNvSpPr>
          <p:nvPr>
            <p:ph type="sldImg"/>
          </p:nvPr>
        </p:nvSpPr>
        <p:spPr>
          <a:ln/>
        </p:spPr>
      </p:sp>
      <p:sp>
        <p:nvSpPr>
          <p:cNvPr id="889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6130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9/23/2020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0"/>
            <a:ext cx="7406640" cy="786384"/>
          </a:xfrm>
        </p:spPr>
        <p:txBody>
          <a:bodyPr>
            <a:normAutofit fontScale="90000"/>
          </a:bodyPr>
          <a:lstStyle/>
          <a:p>
            <a:pPr algn="ctr"/>
            <a:r>
              <a:rPr lang="en-US" sz="3600" b="1" dirty="0">
                <a:effectLst/>
                <a:latin typeface="Times New Roman" pitchFamily="18" charset="0"/>
                <a:cs typeface="Times New Roman" pitchFamily="18" charset="0"/>
              </a:rPr>
              <a:t/>
            </a:r>
            <a:br>
              <a:rPr lang="en-US" sz="3600" b="1" dirty="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Network Computing</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Local Area Network(LAN)</a:t>
            </a:r>
            <a:endParaRPr lang="en-US" sz="3600" dirty="0"/>
          </a:p>
        </p:txBody>
      </p:sp>
      <p:sp>
        <p:nvSpPr>
          <p:cNvPr id="3" name="Content Placeholder 2"/>
          <p:cNvSpPr>
            <a:spLocks noGrp="1"/>
          </p:cNvSpPr>
          <p:nvPr>
            <p:ph idx="1"/>
          </p:nvPr>
        </p:nvSpPr>
        <p:spPr/>
        <p:txBody>
          <a:bodyPr>
            <a:noAutofit/>
          </a:bodyPr>
          <a:lstStyle/>
          <a:p>
            <a:pPr algn="just"/>
            <a:r>
              <a:rPr lang="en-US" sz="2400" dirty="0">
                <a:latin typeface="Times New Roman" panose="02020603050405020304" pitchFamily="18" charset="0"/>
                <a:cs typeface="Times New Roman" panose="02020603050405020304" pitchFamily="18" charset="0"/>
              </a:rPr>
              <a:t>A LAN is a network that is used for communicating among computer devices, usually within an office building or home.</a:t>
            </a:r>
          </a:p>
          <a:p>
            <a:pPr lvl="0" algn="just"/>
            <a:r>
              <a:rPr lang="en-US" sz="2400" dirty="0">
                <a:latin typeface="Times New Roman" panose="02020603050405020304" pitchFamily="18" charset="0"/>
                <a:cs typeface="Times New Roman" panose="02020603050405020304" pitchFamily="18" charset="0"/>
              </a:rPr>
              <a:t> LAN’s enable the sharing of resources such as files or hardware device that may be needed by multiple users. Is limited in size, typically spanning a few hundred meters, and no more than a </a:t>
            </a:r>
            <a:r>
              <a:rPr lang="en-US" sz="2400" dirty="0" smtClean="0">
                <a:latin typeface="Times New Roman" panose="02020603050405020304" pitchFamily="18" charset="0"/>
                <a:cs typeface="Times New Roman" panose="02020603050405020304" pitchFamily="18" charset="0"/>
              </a:rPr>
              <a:t>mile.</a:t>
            </a:r>
            <a:endParaRPr lang="en-US" sz="2400" dirty="0">
              <a:latin typeface="Times New Roman" panose="02020603050405020304" pitchFamily="18" charset="0"/>
              <a:cs typeface="Times New Roman" panose="02020603050405020304" pitchFamily="18" charset="0"/>
            </a:endParaRPr>
          </a:p>
          <a:p>
            <a:pPr lvl="0" algn="just"/>
            <a:r>
              <a:rPr lang="en-US" sz="2400" dirty="0" smtClean="0">
                <a:latin typeface="Times New Roman" panose="02020603050405020304" pitchFamily="18" charset="0"/>
                <a:cs typeface="Times New Roman" panose="02020603050405020304" pitchFamily="18" charset="0"/>
              </a:rPr>
              <a:t>Requires </a:t>
            </a:r>
            <a:r>
              <a:rPr lang="en-US" sz="2400" dirty="0">
                <a:latin typeface="Times New Roman" panose="02020603050405020304" pitchFamily="18" charset="0"/>
                <a:cs typeface="Times New Roman" panose="02020603050405020304" pitchFamily="18" charset="0"/>
              </a:rPr>
              <a:t>little wiring ,typically a single cable connecting to each </a:t>
            </a:r>
            <a:r>
              <a:rPr lang="en-US" sz="2400" dirty="0" smtClean="0">
                <a:latin typeface="Times New Roman" panose="02020603050405020304" pitchFamily="18" charset="0"/>
                <a:cs typeface="Times New Roman" panose="02020603050405020304" pitchFamily="18" charset="0"/>
              </a:rPr>
              <a:t>device.</a:t>
            </a:r>
            <a:endParaRPr lang="en-US"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Has lower cost compared to </a:t>
            </a:r>
            <a:r>
              <a:rPr lang="en-US" sz="2400" dirty="0" smtClean="0">
                <a:latin typeface="Times New Roman" panose="02020603050405020304" pitchFamily="18" charset="0"/>
                <a:cs typeface="Times New Roman" panose="02020603050405020304" pitchFamily="18" charset="0"/>
              </a:rPr>
              <a:t>MAN’s </a:t>
            </a:r>
            <a:r>
              <a:rPr lang="en-US" sz="2400" dirty="0">
                <a:latin typeface="Times New Roman" panose="02020603050405020304" pitchFamily="18" charset="0"/>
                <a:cs typeface="Times New Roman" panose="02020603050405020304" pitchFamily="18" charset="0"/>
              </a:rPr>
              <a:t>or </a:t>
            </a:r>
            <a:r>
              <a:rPr lang="en-US" sz="2400" dirty="0" smtClean="0">
                <a:latin typeface="Times New Roman" panose="02020603050405020304" pitchFamily="18" charset="0"/>
                <a:cs typeface="Times New Roman" panose="02020603050405020304" pitchFamily="18" charset="0"/>
              </a:rPr>
              <a:t>WAN’s.</a:t>
            </a:r>
            <a:endParaRPr lang="en-US"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LAN’s can be either wired or wireless. Twisted pair, coax or fiber optic cable can be used in wired </a:t>
            </a:r>
            <a:r>
              <a:rPr lang="en-US" sz="2400" dirty="0" smtClean="0">
                <a:latin typeface="Times New Roman" panose="02020603050405020304" pitchFamily="18" charset="0"/>
                <a:cs typeface="Times New Roman" panose="02020603050405020304" pitchFamily="18" charset="0"/>
              </a:rPr>
              <a:t>LAN’s.</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659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Local </a:t>
            </a:r>
            <a:r>
              <a:rPr lang="en-US" sz="3600" b="1" dirty="0" smtClean="0">
                <a:latin typeface="Times New Roman" panose="02020603050405020304" pitchFamily="18" charset="0"/>
                <a:cs typeface="Times New Roman" panose="02020603050405020304" pitchFamily="18" charset="0"/>
              </a:rPr>
              <a:t>Area </a:t>
            </a:r>
            <a:r>
              <a:rPr lang="en-US" sz="3600" b="1" dirty="0">
                <a:latin typeface="Times New Roman" panose="02020603050405020304" pitchFamily="18" charset="0"/>
                <a:cs typeface="Times New Roman" panose="02020603050405020304" pitchFamily="18" charset="0"/>
              </a:rPr>
              <a:t>N</a:t>
            </a:r>
            <a:r>
              <a:rPr lang="en-US" sz="3600" b="1" dirty="0" smtClean="0">
                <a:latin typeface="Times New Roman" panose="02020603050405020304" pitchFamily="18" charset="0"/>
                <a:cs typeface="Times New Roman" panose="02020603050405020304" pitchFamily="18" charset="0"/>
              </a:rPr>
              <a:t>etwork(LAN)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Local </a:t>
            </a:r>
            <a:r>
              <a:rPr lang="en-US" sz="2400" dirty="0">
                <a:latin typeface="Times New Roman" panose="02020603050405020304" pitchFamily="18" charset="0"/>
                <a:cs typeface="Times New Roman" panose="02020603050405020304" pitchFamily="18" charset="0"/>
              </a:rPr>
              <a:t>area network is a group of computers connected with each other in a small places such as school, hospital, apartment etc. </a:t>
            </a:r>
          </a:p>
          <a:p>
            <a:pPr algn="just"/>
            <a:r>
              <a:rPr lang="en-US" sz="2400" dirty="0" smtClean="0">
                <a:latin typeface="Times New Roman" panose="02020603050405020304" pitchFamily="18" charset="0"/>
                <a:cs typeface="Times New Roman" panose="02020603050405020304" pitchFamily="18" charset="0"/>
              </a:rPr>
              <a:t>LAN </a:t>
            </a:r>
            <a:r>
              <a:rPr lang="en-US" sz="2400" dirty="0">
                <a:latin typeface="Times New Roman" panose="02020603050405020304" pitchFamily="18" charset="0"/>
                <a:cs typeface="Times New Roman" panose="02020603050405020304" pitchFamily="18" charset="0"/>
              </a:rPr>
              <a:t>is secure because there is no outside connection with the local area network thus the data which is shared is safe on the local area network and can’t be accessed </a:t>
            </a:r>
            <a:r>
              <a:rPr lang="en-US" sz="2400" dirty="0" smtClean="0">
                <a:latin typeface="Times New Roman" panose="02020603050405020304" pitchFamily="18" charset="0"/>
                <a:cs typeface="Times New Roman" panose="02020603050405020304" pitchFamily="18" charset="0"/>
              </a:rPr>
              <a:t>outside.</a:t>
            </a:r>
          </a:p>
          <a:p>
            <a:pPr algn="just"/>
            <a:r>
              <a:rPr lang="en-US" sz="2400" dirty="0" smtClean="0">
                <a:latin typeface="Times New Roman" panose="02020603050405020304" pitchFamily="18" charset="0"/>
                <a:cs typeface="Times New Roman" panose="02020603050405020304" pitchFamily="18" charset="0"/>
              </a:rPr>
              <a:t>LAN </a:t>
            </a:r>
            <a:r>
              <a:rPr lang="en-US" sz="2400" dirty="0">
                <a:latin typeface="Times New Roman" panose="02020603050405020304" pitchFamily="18" charset="0"/>
                <a:cs typeface="Times New Roman" panose="02020603050405020304" pitchFamily="18" charset="0"/>
              </a:rPr>
              <a:t>due to their small size are considerably faster, their speed can range anywhere from 100 to </a:t>
            </a:r>
            <a:r>
              <a:rPr lang="en-US" sz="2400" dirty="0" smtClean="0">
                <a:latin typeface="Times New Roman" panose="02020603050405020304" pitchFamily="18" charset="0"/>
                <a:cs typeface="Times New Roman" panose="02020603050405020304" pitchFamily="18" charset="0"/>
              </a:rPr>
              <a:t>100Mbps.</a:t>
            </a:r>
          </a:p>
          <a:p>
            <a:pPr algn="just"/>
            <a:r>
              <a:rPr lang="en-US" sz="2400" dirty="0" smtClean="0">
                <a:latin typeface="Times New Roman" panose="02020603050405020304" pitchFamily="18" charset="0"/>
                <a:cs typeface="Times New Roman" panose="02020603050405020304" pitchFamily="18" charset="0"/>
              </a:rPr>
              <a:t>LANs </a:t>
            </a:r>
            <a:r>
              <a:rPr lang="en-US" sz="2400" dirty="0">
                <a:latin typeface="Times New Roman" panose="02020603050405020304" pitchFamily="18" charset="0"/>
                <a:cs typeface="Times New Roman" panose="02020603050405020304" pitchFamily="18" charset="0"/>
              </a:rPr>
              <a:t>are not limited to wire connection, there is a new evolution to the LANs that allows local area network to work on a wireless connection. </a:t>
            </a:r>
          </a:p>
        </p:txBody>
      </p:sp>
    </p:spTree>
    <p:extLst>
      <p:ext uri="{BB962C8B-B14F-4D97-AF65-F5344CB8AC3E}">
        <p14:creationId xmlns:p14="http://schemas.microsoft.com/office/powerpoint/2010/main" val="8321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Wide Area Network (WAN</a:t>
            </a:r>
            <a:r>
              <a:rPr lang="en-US" sz="3600" b="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WAN </a:t>
            </a:r>
            <a:r>
              <a:rPr lang="en-US" sz="2400" dirty="0">
                <a:latin typeface="Times New Roman" panose="02020603050405020304" pitchFamily="18" charset="0"/>
                <a:cs typeface="Times New Roman" panose="02020603050405020304" pitchFamily="18" charset="0"/>
              </a:rPr>
              <a:t>covers a large geographic area such as country, continent or even whole of the world.</a:t>
            </a:r>
          </a:p>
          <a:p>
            <a:pPr lvl="0" algn="just"/>
            <a:r>
              <a:rPr lang="en-US" sz="2400" dirty="0">
                <a:latin typeface="Times New Roman" panose="02020603050405020304" pitchFamily="18" charset="0"/>
                <a:cs typeface="Times New Roman" panose="02020603050405020304" pitchFamily="18" charset="0"/>
              </a:rPr>
              <a:t>A WAN is two or more LANs connected together. The LANs can be many miles apart.</a:t>
            </a:r>
          </a:p>
          <a:p>
            <a:pPr lvl="0" algn="just"/>
            <a:r>
              <a:rPr lang="en-US" sz="2400" dirty="0">
                <a:latin typeface="Times New Roman" panose="02020603050405020304" pitchFamily="18" charset="0"/>
                <a:cs typeface="Times New Roman" panose="02020603050405020304" pitchFamily="18" charset="0"/>
              </a:rPr>
              <a:t>To cover great distances, WANs may transmit data over leased high speed phone lines or wireless links such as satellites.</a:t>
            </a:r>
          </a:p>
          <a:p>
            <a:pPr lvl="0" algn="just"/>
            <a:r>
              <a:rPr lang="en-US" sz="2400" dirty="0">
                <a:latin typeface="Times New Roman" panose="02020603050405020304" pitchFamily="18" charset="0"/>
                <a:cs typeface="Times New Roman" panose="02020603050405020304" pitchFamily="18" charset="0"/>
              </a:rPr>
              <a:t>Multiple LANs can be connected together using devices such as bridges, routers, or gateways, which enables them to share data.</a:t>
            </a:r>
          </a:p>
          <a:p>
            <a:pPr lvl="0" algn="just"/>
            <a:r>
              <a:rPr lang="en-US" sz="2400" dirty="0">
                <a:latin typeface="Times New Roman" panose="02020603050405020304" pitchFamily="18" charset="0"/>
                <a:cs typeface="Times New Roman" panose="02020603050405020304" pitchFamily="18" charset="0"/>
              </a:rPr>
              <a:t>The world’s most popular WAN is the Internet.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3571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types of computer network"/>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60540"/>
            <a:ext cx="5638800" cy="4468660"/>
          </a:xfrm>
          <a:prstGeom prst="rect">
            <a:avLst/>
          </a:prstGeom>
          <a:noFill/>
          <a:ln>
            <a:noFill/>
          </a:ln>
        </p:spPr>
      </p:pic>
    </p:spTree>
    <p:extLst>
      <p:ext uri="{BB962C8B-B14F-4D97-AF65-F5344CB8AC3E}">
        <p14:creationId xmlns:p14="http://schemas.microsoft.com/office/powerpoint/2010/main" val="275946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1143000"/>
          </a:xfrm>
        </p:spPr>
        <p:txBody>
          <a:bodyPr>
            <a:normAutofit/>
          </a:bodyPr>
          <a:lstStyle/>
          <a:p>
            <a:r>
              <a:rPr lang="en-US" sz="3600" b="1" dirty="0">
                <a:latin typeface="Times New Roman" panose="02020603050405020304" pitchFamily="18" charset="0"/>
                <a:cs typeface="Times New Roman" panose="02020603050405020304" pitchFamily="18" charset="0"/>
              </a:rPr>
              <a:t>Metropolitan Area Network (MAN</a:t>
            </a:r>
            <a:r>
              <a:rPr lang="en-US" sz="3600" b="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7800" y="1295400"/>
            <a:ext cx="7498080" cy="48006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A</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metropolitan area network (MAN) </a:t>
            </a:r>
            <a:r>
              <a:rPr lang="en-US" sz="2400" dirty="0">
                <a:latin typeface="Times New Roman" panose="02020603050405020304" pitchFamily="18" charset="0"/>
                <a:cs typeface="Times New Roman" panose="02020603050405020304" pitchFamily="18" charset="0"/>
              </a:rPr>
              <a:t>is a large computer network that usually spans a city or a large campus. </a:t>
            </a:r>
          </a:p>
          <a:p>
            <a:pPr lvl="0" algn="just"/>
            <a:r>
              <a:rPr lang="en-US" sz="2400" dirty="0">
                <a:latin typeface="Times New Roman" panose="02020603050405020304" pitchFamily="18" charset="0"/>
                <a:cs typeface="Times New Roman" panose="02020603050405020304" pitchFamily="18" charset="0"/>
              </a:rPr>
              <a:t>A MAN is optimized for a larger geographical area than a LAN, ranging from several blocks of buildings to entire cities.</a:t>
            </a:r>
          </a:p>
          <a:p>
            <a:pPr lvl="0" algn="just"/>
            <a:r>
              <a:rPr lang="en-US" sz="2400" dirty="0">
                <a:latin typeface="Times New Roman" panose="02020603050405020304" pitchFamily="18" charset="0"/>
                <a:cs typeface="Times New Roman" panose="02020603050405020304" pitchFamily="18" charset="0"/>
              </a:rPr>
              <a:t>A MAN might be owned and operated by a single organization, but it usually will be used by many individuals and organizations.</a:t>
            </a:r>
          </a:p>
          <a:p>
            <a:pPr lvl="0" algn="just"/>
            <a:r>
              <a:rPr lang="en-US" sz="2400" dirty="0">
                <a:latin typeface="Times New Roman" panose="02020603050405020304" pitchFamily="18" charset="0"/>
                <a:cs typeface="Times New Roman" panose="02020603050405020304" pitchFamily="18" charset="0"/>
              </a:rPr>
              <a:t>A MAN typically covers an area of between 5 and 50 km diameter.</a:t>
            </a:r>
          </a:p>
          <a:p>
            <a:pPr lvl="0" algn="just"/>
            <a:r>
              <a:rPr lang="en-US" sz="2400" dirty="0">
                <a:latin typeface="Times New Roman" panose="02020603050405020304" pitchFamily="18" charset="0"/>
                <a:cs typeface="Times New Roman" panose="02020603050405020304" pitchFamily="18" charset="0"/>
              </a:rPr>
              <a:t>Examples of MAN: Telephone company network that provides a high speed DSL to customers and cables TV network.</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2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types of computer network"/>
          <p:cNvPicPr/>
          <p:nvPr/>
        </p:nvPicPr>
        <p:blipFill>
          <a:blip r:embed="rId2">
            <a:extLst>
              <a:ext uri="{28A0092B-C50C-407E-A947-70E740481C1C}">
                <a14:useLocalDpi xmlns:a14="http://schemas.microsoft.com/office/drawing/2010/main" val="0"/>
              </a:ext>
            </a:extLst>
          </a:blip>
          <a:srcRect/>
          <a:stretch>
            <a:fillRect/>
          </a:stretch>
        </p:blipFill>
        <p:spPr bwMode="auto">
          <a:xfrm>
            <a:off x="2096283" y="1371600"/>
            <a:ext cx="4991100" cy="3581400"/>
          </a:xfrm>
          <a:prstGeom prst="rect">
            <a:avLst/>
          </a:prstGeom>
          <a:noFill/>
          <a:ln>
            <a:noFill/>
          </a:ln>
        </p:spPr>
      </p:pic>
    </p:spTree>
    <p:extLst>
      <p:ext uri="{BB962C8B-B14F-4D97-AF65-F5344CB8AC3E}">
        <p14:creationId xmlns:p14="http://schemas.microsoft.com/office/powerpoint/2010/main" val="172470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 Virtual Private </a:t>
            </a:r>
            <a:r>
              <a:rPr lang="en-US" sz="3600" b="1" dirty="0" smtClean="0">
                <a:latin typeface="Times New Roman" panose="02020603050405020304" pitchFamily="18" charset="0"/>
                <a:cs typeface="Times New Roman" panose="02020603050405020304" pitchFamily="18" charset="0"/>
              </a:rPr>
              <a:t>Network(VPN)</a:t>
            </a:r>
            <a:endParaRPr lang="en-US" sz="3600" b="1" dirty="0"/>
          </a:p>
        </p:txBody>
      </p:sp>
      <p:sp>
        <p:nvSpPr>
          <p:cNvPr id="3" name="Content Placeholder 2"/>
          <p:cNvSpPr>
            <a:spLocks noGrp="1"/>
          </p:cNvSpPr>
          <p:nvPr>
            <p:ph idx="1"/>
          </p:nvPr>
        </p:nvSpPr>
        <p:spPr/>
        <p:txBody>
          <a:bodyPr>
            <a:normAutofit/>
          </a:bodyPr>
          <a:lstStyle/>
          <a:p>
            <a:pPr lvl="0" algn="just"/>
            <a:r>
              <a:rPr lang="en-US" sz="2400" dirty="0">
                <a:latin typeface="Times New Roman" panose="02020603050405020304" pitchFamily="18" charset="0"/>
                <a:cs typeface="Times New Roman" panose="02020603050405020304" pitchFamily="18" charset="0"/>
              </a:rPr>
              <a:t>A </a:t>
            </a:r>
            <a:r>
              <a:rPr lang="en-US" sz="2400" b="1" dirty="0" smtClean="0">
                <a:latin typeface="Times New Roman" panose="02020603050405020304" pitchFamily="18" charset="0"/>
                <a:cs typeface="Times New Roman" panose="02020603050405020304" pitchFamily="18" charset="0"/>
              </a:rPr>
              <a:t>VPN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 network that is used for communicating among computers and computer devices (including telephones) in close proximity of around a few meters within a </a:t>
            </a:r>
            <a:r>
              <a:rPr lang="en-US" sz="2400" dirty="0" smtClean="0">
                <a:latin typeface="Times New Roman" panose="02020603050405020304" pitchFamily="18" charset="0"/>
                <a:cs typeface="Times New Roman" panose="02020603050405020304" pitchFamily="18" charset="0"/>
              </a:rPr>
              <a:t>room</a:t>
            </a:r>
          </a:p>
          <a:p>
            <a:pPr lvl="0" algn="just"/>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can be used for communicating between the devices themselves, or for connecting to a larger network such as the internet.</a:t>
            </a:r>
          </a:p>
          <a:p>
            <a:pPr lvl="0" algn="just"/>
            <a:r>
              <a:rPr lang="en-US" sz="2400" dirty="0" smtClean="0">
                <a:latin typeface="Times New Roman" panose="02020603050405020304" pitchFamily="18" charset="0"/>
                <a:cs typeface="Times New Roman" panose="02020603050405020304" pitchFamily="18" charset="0"/>
              </a:rPr>
              <a:t>VPN’s </a:t>
            </a:r>
            <a:r>
              <a:rPr lang="en-US" sz="2400" dirty="0">
                <a:latin typeface="Times New Roman" panose="02020603050405020304" pitchFamily="18" charset="0"/>
                <a:cs typeface="Times New Roman" panose="02020603050405020304" pitchFamily="18" charset="0"/>
              </a:rPr>
              <a:t>can be wired or </a:t>
            </a:r>
            <a:r>
              <a:rPr lang="en-US" sz="2400" dirty="0" smtClean="0">
                <a:latin typeface="Times New Roman" panose="02020603050405020304" pitchFamily="18" charset="0"/>
                <a:cs typeface="Times New Roman" panose="02020603050405020304" pitchFamily="18" charset="0"/>
              </a:rPr>
              <a:t>wireless.</a:t>
            </a:r>
            <a:endParaRPr lang="en-US"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The reach of a </a:t>
            </a:r>
            <a:r>
              <a:rPr lang="en-US" sz="2400" dirty="0" smtClean="0">
                <a:latin typeface="Times New Roman" panose="02020603050405020304" pitchFamily="18" charset="0"/>
                <a:cs typeface="Times New Roman" panose="02020603050405020304" pitchFamily="18" charset="0"/>
              </a:rPr>
              <a:t>VPN </a:t>
            </a:r>
            <a:r>
              <a:rPr lang="en-US" sz="2400" dirty="0">
                <a:latin typeface="Times New Roman" panose="02020603050405020304" pitchFamily="18" charset="0"/>
                <a:cs typeface="Times New Roman" panose="02020603050405020304" pitchFamily="18" charset="0"/>
              </a:rPr>
              <a:t>is typically a few </a:t>
            </a:r>
            <a:r>
              <a:rPr lang="en-US" sz="2400" dirty="0" smtClean="0">
                <a:latin typeface="Times New Roman" panose="02020603050405020304" pitchFamily="18" charset="0"/>
                <a:cs typeface="Times New Roman" panose="02020603050405020304" pitchFamily="18" charset="0"/>
              </a:rPr>
              <a:t>meters.</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704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35322F-194B-4374-9936-E08F17F64BF7}" type="slidenum">
              <a:rPr lang="en-US" altLang="en-US" sz="1400">
                <a:solidFill>
                  <a:schemeClr val="folHlink"/>
                </a:solidFill>
              </a:rPr>
              <a:pPr eaLnBrk="1" hangingPunct="1"/>
              <a:t>17</a:t>
            </a:fld>
            <a:endParaRPr lang="en-US" altLang="en-US" sz="1400">
              <a:solidFill>
                <a:schemeClr val="folHlink"/>
              </a:solidFill>
            </a:endParaRPr>
          </a:p>
        </p:txBody>
      </p:sp>
      <p:sp>
        <p:nvSpPr>
          <p:cNvPr id="10245" name="Rectangle 2"/>
          <p:cNvSpPr>
            <a:spLocks noGrp="1" noChangeArrowheads="1"/>
          </p:cNvSpPr>
          <p:nvPr>
            <p:ph type="title"/>
          </p:nvPr>
        </p:nvSpPr>
        <p:spPr/>
        <p:txBody>
          <a:bodyPr/>
          <a:lstStyle/>
          <a:p>
            <a:pPr eaLnBrk="1" hangingPunct="1"/>
            <a:r>
              <a:rPr lang="en-US" altLang="en-US" dirty="0" smtClean="0">
                <a:effectLst/>
                <a:latin typeface="Times New Roman" panose="02020603050405020304" pitchFamily="18" charset="0"/>
                <a:cs typeface="Times New Roman" panose="02020603050405020304" pitchFamily="18" charset="0"/>
              </a:rPr>
              <a:t>Enterprise Networking</a:t>
            </a:r>
          </a:p>
        </p:txBody>
      </p:sp>
      <p:sp>
        <p:nvSpPr>
          <p:cNvPr id="10246" name="Rectangle 3"/>
          <p:cNvSpPr>
            <a:spLocks noGrp="1" noChangeArrowheads="1"/>
          </p:cNvSpPr>
          <p:nvPr>
            <p:ph type="body" idx="1"/>
          </p:nvPr>
        </p:nvSpPr>
        <p:spPr/>
        <p:txBody>
          <a:bodyPr/>
          <a:lstStyle/>
          <a:p>
            <a:pPr algn="just" eaLnBrk="1" hangingPunct="1"/>
            <a:r>
              <a:rPr lang="en-US" altLang="en-US" b="1" dirty="0" smtClean="0">
                <a:latin typeface="Times New Roman" panose="02020603050405020304" pitchFamily="18" charset="0"/>
                <a:cs typeface="Times New Roman" panose="02020603050405020304" pitchFamily="18" charset="0"/>
              </a:rPr>
              <a:t>Enterprise network</a:t>
            </a:r>
            <a:r>
              <a:rPr lang="en-US" altLang="en-US" dirty="0" smtClean="0">
                <a:latin typeface="Times New Roman" panose="02020603050405020304" pitchFamily="18" charset="0"/>
                <a:cs typeface="Times New Roman" panose="02020603050405020304" pitchFamily="18" charset="0"/>
              </a:rPr>
              <a:t> is an organization’s interconnected network of multiple LANs and also can include multiple WANs.</a:t>
            </a:r>
          </a:p>
          <a:p>
            <a:pPr algn="just" eaLnBrk="1" hangingPunct="1"/>
            <a:r>
              <a:rPr lang="en-US" altLang="en-US" b="1" dirty="0" smtClean="0">
                <a:latin typeface="Times New Roman" panose="02020603050405020304" pitchFamily="18" charset="0"/>
                <a:cs typeface="Times New Roman" panose="02020603050405020304" pitchFamily="18" charset="0"/>
              </a:rPr>
              <a:t>Backbone networks</a:t>
            </a:r>
            <a:r>
              <a:rPr lang="en-US" altLang="en-US" dirty="0" smtClean="0">
                <a:latin typeface="Times New Roman" panose="02020603050405020304" pitchFamily="18" charset="0"/>
                <a:cs typeface="Times New Roman" panose="02020603050405020304" pitchFamily="18" charset="0"/>
              </a:rPr>
              <a:t> are corporate high-speed central networks to which multiple smaller networks such as LANs called </a:t>
            </a:r>
            <a:r>
              <a:rPr lang="en-US" altLang="en-US" i="1" dirty="0" smtClean="0">
                <a:latin typeface="Times New Roman" panose="02020603050405020304" pitchFamily="18" charset="0"/>
                <a:cs typeface="Times New Roman" panose="02020603050405020304" pitchFamily="18" charset="0"/>
              </a:rPr>
              <a:t>embedded LANs</a:t>
            </a:r>
            <a:r>
              <a:rPr lang="en-US" altLang="en-US" dirty="0" smtClean="0">
                <a:latin typeface="Times New Roman" panose="02020603050405020304" pitchFamily="18" charset="0"/>
                <a:cs typeface="Times New Roman" panose="02020603050405020304" pitchFamily="18" charset="0"/>
              </a:rPr>
              <a:t> and smaller WANs connect.</a:t>
            </a:r>
            <a:endParaRPr lang="en-US" alt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12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498080" cy="1143000"/>
          </a:xfrm>
        </p:spPr>
        <p:txBody>
          <a:bodyPr/>
          <a:lstStyle/>
          <a:p>
            <a:r>
              <a:rPr lang="en-US" b="1" dirty="0">
                <a:effectLst/>
                <a:latin typeface="Times New Roman" panose="02020603050405020304" pitchFamily="18" charset="0"/>
                <a:cs typeface="Times New Roman" panose="02020603050405020304" pitchFamily="18" charset="0"/>
              </a:rPr>
              <a:t>Network </a:t>
            </a:r>
            <a:r>
              <a:rPr lang="en-US" b="1" dirty="0" smtClean="0">
                <a:effectLst/>
                <a:latin typeface="Times New Roman" panose="02020603050405020304" pitchFamily="18" charset="0"/>
                <a:cs typeface="Times New Roman" panose="02020603050405020304" pitchFamily="18" charset="0"/>
              </a:rPr>
              <a:t>Topology</a:t>
            </a:r>
            <a:endParaRPr lang="en-US" b="1"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3801" y="1676400"/>
            <a:ext cx="8145147" cy="4368800"/>
          </a:xfrm>
        </p:spPr>
        <p:txBody>
          <a:bodyPr/>
          <a:lstStyle/>
          <a:p>
            <a:pPr algn="just"/>
            <a:r>
              <a:rPr lang="en-US" dirty="0">
                <a:latin typeface="Times New Roman" panose="02020603050405020304" pitchFamily="18" charset="0"/>
                <a:cs typeface="Times New Roman" panose="02020603050405020304" pitchFamily="18" charset="0"/>
              </a:rPr>
              <a:t>Network topology is the arrangement of the elements of a communication network. </a:t>
            </a:r>
          </a:p>
          <a:p>
            <a:pPr algn="just"/>
            <a:endParaRPr lang="en-US" dirty="0">
              <a:latin typeface="Times New Roman" panose="02020603050405020304" pitchFamily="18" charset="0"/>
              <a:cs typeface="Times New Roman" panose="02020603050405020304" pitchFamily="18" charset="0"/>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597302"/>
            <a:ext cx="6389687" cy="217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838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Line 2"/>
          <p:cNvSpPr>
            <a:spLocks noChangeShapeType="1"/>
          </p:cNvSpPr>
          <p:nvPr/>
        </p:nvSpPr>
        <p:spPr bwMode="auto">
          <a:xfrm>
            <a:off x="152400" y="152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283" name="Line 3"/>
          <p:cNvSpPr>
            <a:spLocks noChangeShapeType="1"/>
          </p:cNvSpPr>
          <p:nvPr/>
        </p:nvSpPr>
        <p:spPr bwMode="auto">
          <a:xfrm>
            <a:off x="152400" y="9906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284" name="Text Box 4"/>
          <p:cNvSpPr txBox="1">
            <a:spLocks noChangeArrowheads="1"/>
          </p:cNvSpPr>
          <p:nvPr/>
        </p:nvSpPr>
        <p:spPr bwMode="auto">
          <a:xfrm>
            <a:off x="1084729" y="523255"/>
            <a:ext cx="28421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a:latin typeface="Times New Roman" panose="02020603050405020304" pitchFamily="18" charset="0"/>
                <a:cs typeface="Times New Roman" panose="02020603050405020304" pitchFamily="18" charset="0"/>
              </a:rPr>
              <a:t>Mesh Topology</a:t>
            </a:r>
          </a:p>
        </p:txBody>
      </p:sp>
      <p:sp>
        <p:nvSpPr>
          <p:cNvPr id="865285"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52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7225" y="3048000"/>
            <a:ext cx="485457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84728" y="1108030"/>
            <a:ext cx="7830671"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In mesh topology each device is connected to every other device on the network through a dedicated point-to-point link. When we say dedicated it means that the link only carries data for the two connected devices only.</a:t>
            </a:r>
          </a:p>
        </p:txBody>
      </p:sp>
    </p:spTree>
    <p:extLst>
      <p:ext uri="{BB962C8B-B14F-4D97-AF65-F5344CB8AC3E}">
        <p14:creationId xmlns:p14="http://schemas.microsoft.com/office/powerpoint/2010/main" val="366869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7498080" cy="1143000"/>
          </a:xfrm>
        </p:spPr>
        <p:txBody>
          <a:bodyPr/>
          <a:lstStyle/>
          <a:p>
            <a:r>
              <a:rPr lang="en-US" altLang="en-US" dirty="0">
                <a:effectLst>
                  <a:outerShdw blurRad="38100" dist="38100" dir="2700000" algn="tl">
                    <a:srgbClr val="C0C0C0"/>
                  </a:outerShdw>
                </a:effectLst>
                <a:latin typeface="Times" panose="02020603050405020304" pitchFamily="18" charset="0"/>
              </a:rPr>
              <a:t>DATA COMMUNICATIONS</a:t>
            </a:r>
            <a:endParaRPr lang="en-US" dirty="0"/>
          </a:p>
        </p:txBody>
      </p:sp>
      <p:sp>
        <p:nvSpPr>
          <p:cNvPr id="3" name="Content Placeholder 2"/>
          <p:cNvSpPr>
            <a:spLocks noGrp="1"/>
          </p:cNvSpPr>
          <p:nvPr>
            <p:ph idx="1"/>
          </p:nvPr>
        </p:nvSpPr>
        <p:spPr>
          <a:xfrm>
            <a:off x="864382" y="2489200"/>
            <a:ext cx="7768630" cy="3530600"/>
          </a:xfrm>
        </p:spPr>
        <p:txBody>
          <a:bodyPr>
            <a:normAutofit/>
          </a:bodyPr>
          <a:lstStyle/>
          <a:p>
            <a:r>
              <a:rPr lang="en-US" altLang="en-US" sz="2000" dirty="0">
                <a:latin typeface="Times New Roman" panose="02020603050405020304" pitchFamily="18" charset="0"/>
              </a:rPr>
              <a:t>The term </a:t>
            </a:r>
            <a:r>
              <a:rPr lang="en-US" altLang="en-US" sz="2000" dirty="0">
                <a:solidFill>
                  <a:schemeClr val="hlink"/>
                </a:solidFill>
                <a:latin typeface="Times New Roman" panose="02020603050405020304" pitchFamily="18" charset="0"/>
              </a:rPr>
              <a:t>telecommunication</a:t>
            </a:r>
            <a:r>
              <a:rPr lang="en-US" altLang="en-US" sz="2000" dirty="0">
                <a:latin typeface="Times New Roman" panose="02020603050405020304" pitchFamily="18" charset="0"/>
              </a:rPr>
              <a:t> means communication at a distance. </a:t>
            </a:r>
          </a:p>
          <a:p>
            <a:r>
              <a:rPr lang="en-US" altLang="en-US" sz="2000" dirty="0">
                <a:latin typeface="Times New Roman" panose="02020603050405020304" pitchFamily="18" charset="0"/>
              </a:rPr>
              <a:t>The word </a:t>
            </a:r>
            <a:r>
              <a:rPr lang="en-US" altLang="en-US" sz="2000" dirty="0">
                <a:solidFill>
                  <a:schemeClr val="hlink"/>
                </a:solidFill>
                <a:latin typeface="Times New Roman" panose="02020603050405020304" pitchFamily="18" charset="0"/>
              </a:rPr>
              <a:t>data</a:t>
            </a:r>
            <a:r>
              <a:rPr lang="en-US" altLang="en-US" sz="2000" dirty="0">
                <a:latin typeface="Times New Roman" panose="02020603050405020304" pitchFamily="18" charset="0"/>
              </a:rPr>
              <a:t> refers to information presented in whatever form is agreed upon by the parties creating and using the data. </a:t>
            </a:r>
          </a:p>
          <a:p>
            <a:r>
              <a:rPr lang="en-US" altLang="en-US" sz="2000" dirty="0">
                <a:solidFill>
                  <a:schemeClr val="hlink"/>
                </a:solidFill>
                <a:latin typeface="Times New Roman" panose="02020603050405020304" pitchFamily="18" charset="0"/>
              </a:rPr>
              <a:t>Data communications</a:t>
            </a:r>
            <a:r>
              <a:rPr lang="en-US" altLang="en-US" sz="2000" dirty="0">
                <a:latin typeface="Times New Roman" panose="02020603050405020304" pitchFamily="18" charset="0"/>
              </a:rPr>
              <a:t> are the exchange of data between two devices via some form of transmission medium such as a wire cable. </a:t>
            </a:r>
          </a:p>
          <a:p>
            <a:endParaRPr lang="en-US" sz="2000" dirty="0"/>
          </a:p>
        </p:txBody>
      </p:sp>
    </p:spTree>
    <p:extLst>
      <p:ext uri="{BB962C8B-B14F-4D97-AF65-F5344CB8AC3E}">
        <p14:creationId xmlns:p14="http://schemas.microsoft.com/office/powerpoint/2010/main" val="1826616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Line 2"/>
          <p:cNvSpPr>
            <a:spLocks noChangeShapeType="1"/>
          </p:cNvSpPr>
          <p:nvPr/>
        </p:nvSpPr>
        <p:spPr bwMode="auto">
          <a:xfrm>
            <a:off x="152400" y="152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6307" name="Line 3"/>
          <p:cNvSpPr>
            <a:spLocks noChangeShapeType="1"/>
          </p:cNvSpPr>
          <p:nvPr/>
        </p:nvSpPr>
        <p:spPr bwMode="auto">
          <a:xfrm>
            <a:off x="381000" y="995082"/>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6309"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63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667000"/>
            <a:ext cx="5905500" cy="314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1084729" y="523255"/>
            <a:ext cx="26279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a:latin typeface="Times New Roman" panose="02020603050405020304" pitchFamily="18" charset="0"/>
                <a:cs typeface="Times New Roman" panose="02020603050405020304" pitchFamily="18" charset="0"/>
              </a:rPr>
              <a:t>Star Topology</a:t>
            </a:r>
          </a:p>
        </p:txBody>
      </p:sp>
      <p:sp>
        <p:nvSpPr>
          <p:cNvPr id="2" name="Rectangle 1"/>
          <p:cNvSpPr/>
          <p:nvPr/>
        </p:nvSpPr>
        <p:spPr>
          <a:xfrm>
            <a:off x="1228818" y="1108030"/>
            <a:ext cx="7686582" cy="978729"/>
          </a:xfrm>
          <a:prstGeom prst="rect">
            <a:avLst/>
          </a:prstGeom>
        </p:spPr>
        <p:txBody>
          <a:bodyPr wrap="square">
            <a:spAutoFit/>
          </a:bodyPr>
          <a:lstStyle/>
          <a:p>
            <a:pPr algn="just">
              <a:lnSpc>
                <a:spcPct val="90000"/>
              </a:lnSpc>
            </a:pPr>
            <a:r>
              <a:rPr lang="en-US" altLang="en-US" sz="3200" b="1" dirty="0">
                <a:latin typeface="Times New Roman" panose="02020603050405020304" pitchFamily="18" charset="0"/>
                <a:cs typeface="Times New Roman" panose="02020603050405020304" pitchFamily="18" charset="0"/>
              </a:rPr>
              <a:t>Star</a:t>
            </a:r>
            <a:r>
              <a:rPr lang="en-US" altLang="en-US" sz="3200" dirty="0">
                <a:latin typeface="Times New Roman" panose="02020603050405020304" pitchFamily="18" charset="0"/>
                <a:cs typeface="Times New Roman" panose="02020603050405020304" pitchFamily="18" charset="0"/>
              </a:rPr>
              <a:t>, all network nodes connect to a single computer, typically the file server.</a:t>
            </a:r>
          </a:p>
        </p:txBody>
      </p:sp>
    </p:spTree>
    <p:extLst>
      <p:ext uri="{BB962C8B-B14F-4D97-AF65-F5344CB8AC3E}">
        <p14:creationId xmlns:p14="http://schemas.microsoft.com/office/powerpoint/2010/main" val="2226965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Line 2"/>
          <p:cNvSpPr>
            <a:spLocks noChangeShapeType="1"/>
          </p:cNvSpPr>
          <p:nvPr/>
        </p:nvSpPr>
        <p:spPr bwMode="auto">
          <a:xfrm>
            <a:off x="152400" y="2286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7331" name="Line 3"/>
          <p:cNvSpPr>
            <a:spLocks noChangeShapeType="1"/>
          </p:cNvSpPr>
          <p:nvPr/>
        </p:nvSpPr>
        <p:spPr bwMode="auto">
          <a:xfrm>
            <a:off x="152400" y="10668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7333"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733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000392"/>
            <a:ext cx="7888287" cy="166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1084729" y="523255"/>
            <a:ext cx="25456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a:latin typeface="Times New Roman" panose="02020603050405020304" pitchFamily="18" charset="0"/>
                <a:cs typeface="Times New Roman" panose="02020603050405020304" pitchFamily="18" charset="0"/>
              </a:rPr>
              <a:t>Bus Topology</a:t>
            </a:r>
          </a:p>
        </p:txBody>
      </p:sp>
      <p:sp>
        <p:nvSpPr>
          <p:cNvPr id="2" name="Rectangle 1"/>
          <p:cNvSpPr/>
          <p:nvPr/>
        </p:nvSpPr>
        <p:spPr>
          <a:xfrm>
            <a:off x="1117088" y="1123806"/>
            <a:ext cx="7798312" cy="1865126"/>
          </a:xfrm>
          <a:prstGeom prst="rect">
            <a:avLst/>
          </a:prstGeom>
        </p:spPr>
        <p:txBody>
          <a:bodyPr wrap="square">
            <a:spAutoFit/>
          </a:bodyPr>
          <a:lstStyle/>
          <a:p>
            <a:pPr algn="just">
              <a:lnSpc>
                <a:spcPct val="90000"/>
              </a:lnSpc>
            </a:pPr>
            <a:r>
              <a:rPr lang="en-US" altLang="en-US" sz="3200" b="1" dirty="0">
                <a:latin typeface="Times New Roman" panose="02020603050405020304" pitchFamily="18" charset="0"/>
                <a:cs typeface="Times New Roman" panose="02020603050405020304" pitchFamily="18" charset="0"/>
              </a:rPr>
              <a:t>Bus</a:t>
            </a:r>
            <a:r>
              <a:rPr lang="en-US" altLang="en-US" sz="3200" dirty="0">
                <a:latin typeface="Times New Roman" panose="02020603050405020304" pitchFamily="18" charset="0"/>
                <a:cs typeface="Times New Roman" panose="02020603050405020304" pitchFamily="18" charset="0"/>
              </a:rPr>
              <a:t>, all network nodes connect to the </a:t>
            </a:r>
            <a:r>
              <a:rPr lang="en-US" altLang="en-US" sz="3200" i="1" dirty="0">
                <a:latin typeface="Times New Roman" panose="02020603050405020304" pitchFamily="18" charset="0"/>
                <a:cs typeface="Times New Roman" panose="02020603050405020304" pitchFamily="18" charset="0"/>
              </a:rPr>
              <a:t>bus,</a:t>
            </a:r>
            <a:r>
              <a:rPr lang="en-US" altLang="en-US" sz="3200" dirty="0">
                <a:latin typeface="Times New Roman" panose="02020603050405020304" pitchFamily="18" charset="0"/>
                <a:cs typeface="Times New Roman" panose="02020603050405020304" pitchFamily="18" charset="0"/>
              </a:rPr>
              <a:t> which is a single communications channel, such as twisted pair, coaxial cables, or fiber optic cable.</a:t>
            </a:r>
          </a:p>
        </p:txBody>
      </p:sp>
    </p:spTree>
    <p:extLst>
      <p:ext uri="{BB962C8B-B14F-4D97-AF65-F5344CB8AC3E}">
        <p14:creationId xmlns:p14="http://schemas.microsoft.com/office/powerpoint/2010/main" val="3998284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Line 2"/>
          <p:cNvSpPr>
            <a:spLocks noChangeShapeType="1"/>
          </p:cNvSpPr>
          <p:nvPr/>
        </p:nvSpPr>
        <p:spPr bwMode="auto">
          <a:xfrm>
            <a:off x="152400" y="2286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55" name="Line 3"/>
          <p:cNvSpPr>
            <a:spLocks noChangeShapeType="1"/>
          </p:cNvSpPr>
          <p:nvPr/>
        </p:nvSpPr>
        <p:spPr bwMode="auto">
          <a:xfrm>
            <a:off x="152400" y="10668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57"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83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263" y="2743200"/>
            <a:ext cx="8593137" cy="30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1084729" y="523255"/>
            <a:ext cx="28290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a:latin typeface="Times New Roman" panose="02020603050405020304" pitchFamily="18" charset="0"/>
                <a:cs typeface="Times New Roman" panose="02020603050405020304" pitchFamily="18" charset="0"/>
              </a:rPr>
              <a:t>Ring Topology</a:t>
            </a:r>
          </a:p>
        </p:txBody>
      </p:sp>
      <p:sp>
        <p:nvSpPr>
          <p:cNvPr id="2" name="Rectangle 1"/>
          <p:cNvSpPr/>
          <p:nvPr/>
        </p:nvSpPr>
        <p:spPr>
          <a:xfrm>
            <a:off x="1143000" y="1097401"/>
            <a:ext cx="7772400" cy="978729"/>
          </a:xfrm>
          <a:prstGeom prst="rect">
            <a:avLst/>
          </a:prstGeom>
        </p:spPr>
        <p:txBody>
          <a:bodyPr wrap="square">
            <a:spAutoFit/>
          </a:bodyPr>
          <a:lstStyle/>
          <a:p>
            <a:pPr algn="just">
              <a:lnSpc>
                <a:spcPct val="90000"/>
              </a:lnSpc>
            </a:pPr>
            <a:r>
              <a:rPr lang="en-US" altLang="en-US" sz="3200" b="1" dirty="0">
                <a:latin typeface="Times New Roman" panose="02020603050405020304" pitchFamily="18" charset="0"/>
                <a:cs typeface="Times New Roman" panose="02020603050405020304" pitchFamily="18" charset="0"/>
              </a:rPr>
              <a:t>Ring</a:t>
            </a:r>
            <a:r>
              <a:rPr lang="en-US" altLang="en-US" sz="3200" dirty="0">
                <a:latin typeface="Times New Roman" panose="02020603050405020304" pitchFamily="18" charset="0"/>
                <a:cs typeface="Times New Roman" panose="02020603050405020304" pitchFamily="18" charset="0"/>
              </a:rPr>
              <a:t>, network nodes are connected to adjacent nodes to form a closed loop.</a:t>
            </a:r>
            <a:endParaRPr lang="en-US" alt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25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309842" cy="709865"/>
          </a:xfrm>
        </p:spPr>
        <p:txBody>
          <a:bodyPr>
            <a:normAutofit/>
          </a:bodyPr>
          <a:lstStyle/>
          <a:p>
            <a:r>
              <a:rPr lang="en-US" altLang="en-US" sz="3200" b="1" dirty="0">
                <a:effectLst/>
                <a:latin typeface="Times New Roman" panose="02020603050405020304" pitchFamily="18" charset="0"/>
              </a:rPr>
              <a:t>Five components of </a:t>
            </a:r>
            <a:r>
              <a:rPr lang="en-US" altLang="en-US" sz="3200" b="1" dirty="0" smtClean="0">
                <a:effectLst/>
                <a:latin typeface="Times New Roman" panose="02020603050405020304" pitchFamily="18" charset="0"/>
              </a:rPr>
              <a:t>data communication</a:t>
            </a:r>
            <a:endParaRPr lang="en-US" sz="3200" b="1" dirty="0">
              <a:effectLst/>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638" y="2593975"/>
            <a:ext cx="7065962" cy="182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95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336736" cy="709865"/>
          </a:xfrm>
        </p:spPr>
        <p:txBody>
          <a:bodyPr>
            <a:normAutofit fontScale="90000"/>
          </a:bodyPr>
          <a:lstStyle/>
          <a:p>
            <a:r>
              <a:rPr lang="en-US" altLang="en-US" sz="2800" b="1" dirty="0">
                <a:effectLst/>
                <a:latin typeface="Times New Roman" panose="02020603050405020304" pitchFamily="18" charset="0"/>
              </a:rPr>
              <a:t>Data flow (simplex, half-duplex, and full-duplex</a:t>
            </a:r>
            <a:endParaRPr lang="en-US" sz="2800" b="1" dirty="0">
              <a:effectLst/>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9488" y="1524000"/>
            <a:ext cx="64897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0053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Network</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network is a collection of computers, servers, mainframes, network devices, peripherals, or other devices connected to one another to allow the sharing of data. An excellent example of a network is the Internet, which connects millions of people all over the world.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429000"/>
            <a:ext cx="3886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49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Advantages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Times New Roman" panose="02020603050405020304" pitchFamily="18" charset="0"/>
                <a:cs typeface="Times New Roman" panose="02020603050405020304" pitchFamily="18" charset="0"/>
              </a:rPr>
              <a:t>Computer </a:t>
            </a:r>
            <a:r>
              <a:rPr lang="en-US" sz="2000" dirty="0">
                <a:latin typeface="Times New Roman" panose="02020603050405020304" pitchFamily="18" charset="0"/>
                <a:cs typeface="Times New Roman" panose="02020603050405020304" pitchFamily="18" charset="0"/>
              </a:rPr>
              <a:t>networks have become invaluable to organizations as well as individuals. Some of its main </a:t>
            </a:r>
            <a:r>
              <a:rPr lang="en-US" sz="2000" dirty="0" smtClean="0">
                <a:latin typeface="Times New Roman" panose="02020603050405020304" pitchFamily="18" charset="0"/>
                <a:cs typeface="Times New Roman" panose="02020603050405020304" pitchFamily="18" charset="0"/>
              </a:rPr>
              <a:t>advantages </a:t>
            </a:r>
            <a:r>
              <a:rPr lang="en-US" sz="2000" dirty="0">
                <a:latin typeface="Times New Roman" panose="02020603050405020304" pitchFamily="18" charset="0"/>
                <a:cs typeface="Times New Roman" panose="02020603050405020304" pitchFamily="18" charset="0"/>
              </a:rPr>
              <a:t>are as follows −</a:t>
            </a:r>
          </a:p>
          <a:p>
            <a:pPr algn="just"/>
            <a:r>
              <a:rPr lang="en-US" sz="2000" b="1" dirty="0">
                <a:latin typeface="Times New Roman" panose="02020603050405020304" pitchFamily="18" charset="0"/>
                <a:cs typeface="Times New Roman" panose="02020603050405020304" pitchFamily="18" charset="0"/>
              </a:rPr>
              <a:t>Information and Resource Sharing −</a:t>
            </a:r>
            <a:r>
              <a:rPr lang="en-US" sz="2000" dirty="0">
                <a:latin typeface="Times New Roman" panose="02020603050405020304" pitchFamily="18" charset="0"/>
                <a:cs typeface="Times New Roman" panose="02020603050405020304" pitchFamily="18" charset="0"/>
              </a:rPr>
              <a:t> Computer networks allow organizations having units which are placed apart from each other, to share information in a very effective manner. Programs and software in any computer can be accessed by other computers linked to the network. It also allows sharing of hardware equipment, like printers and scanners among varied users.</a:t>
            </a:r>
          </a:p>
          <a:p>
            <a:pPr algn="just"/>
            <a:r>
              <a:rPr lang="en-US" sz="2000" b="1" dirty="0">
                <a:latin typeface="Times New Roman" panose="02020603050405020304" pitchFamily="18" charset="0"/>
                <a:cs typeface="Times New Roman" panose="02020603050405020304" pitchFamily="18" charset="0"/>
              </a:rPr>
              <a:t>Retrieving Remote Information −</a:t>
            </a:r>
            <a:r>
              <a:rPr lang="en-US" sz="2000" dirty="0">
                <a:latin typeface="Times New Roman" panose="02020603050405020304" pitchFamily="18" charset="0"/>
                <a:cs typeface="Times New Roman" panose="02020603050405020304" pitchFamily="18" charset="0"/>
              </a:rPr>
              <a:t> Through computer networks, users can retrieve remote information on a variety of topics. The information is stored in remote databases to which the user gains access through information systems like the World Wide Web.</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90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anose="02020603050405020304" pitchFamily="18" charset="0"/>
                <a:cs typeface="Times New Roman" panose="02020603050405020304" pitchFamily="18" charset="0"/>
              </a:rPr>
              <a:t>Advantages</a:t>
            </a:r>
            <a:endParaRPr lang="en-US" dirty="0"/>
          </a:p>
        </p:txBody>
      </p:sp>
      <p:sp>
        <p:nvSpPr>
          <p:cNvPr id="3" name="Content Placeholder 2"/>
          <p:cNvSpPr>
            <a:spLocks noGrp="1"/>
          </p:cNvSpPr>
          <p:nvPr>
            <p:ph idx="1"/>
          </p:nvPr>
        </p:nvSpPr>
        <p:spPr/>
        <p:txBody>
          <a:bodyPr>
            <a:noAutofit/>
          </a:bodyPr>
          <a:lstStyle/>
          <a:p>
            <a:pPr algn="just"/>
            <a:r>
              <a:rPr lang="en-US" sz="2400" b="1" dirty="0">
                <a:latin typeface="Times New Roman" panose="02020603050405020304" pitchFamily="18" charset="0"/>
                <a:cs typeface="Times New Roman" panose="02020603050405020304" pitchFamily="18" charset="0"/>
              </a:rPr>
              <a:t>Speedy Interpersonal Communication −</a:t>
            </a:r>
            <a:r>
              <a:rPr lang="en-US" sz="2400" dirty="0">
                <a:latin typeface="Times New Roman" panose="02020603050405020304" pitchFamily="18" charset="0"/>
                <a:cs typeface="Times New Roman" panose="02020603050405020304" pitchFamily="18" charset="0"/>
              </a:rPr>
              <a:t> Computer networks have increased the speed and volume of communication like never before. Electronic Mail (email) is extensively used for sending texts, documents, images, and videos across the globe. Online communications have increased by manifold times through social networking services.</a:t>
            </a:r>
          </a:p>
          <a:p>
            <a:pPr algn="just"/>
            <a:r>
              <a:rPr lang="en-US" sz="2400" b="1" dirty="0">
                <a:latin typeface="Times New Roman" panose="02020603050405020304" pitchFamily="18" charset="0"/>
                <a:cs typeface="Times New Roman" panose="02020603050405020304" pitchFamily="18" charset="0"/>
              </a:rPr>
              <a:t>E-Commerce −</a:t>
            </a:r>
            <a:r>
              <a:rPr lang="en-US" sz="2400" dirty="0">
                <a:latin typeface="Times New Roman" panose="02020603050405020304" pitchFamily="18" charset="0"/>
                <a:cs typeface="Times New Roman" panose="02020603050405020304" pitchFamily="18" charset="0"/>
              </a:rPr>
              <a:t> Computer networks have paved way for a variety of business and commercial transactions online, popularly called e-commerce. Users and organizations can pool funds, buy or sell items, pay bills, manage bank accounts, pay taxes, transfer funds and handle investments electronically</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376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anose="02020603050405020304" pitchFamily="18" charset="0"/>
                <a:cs typeface="Times New Roman" panose="02020603050405020304" pitchFamily="18" charset="0"/>
              </a:rPr>
              <a:t>Advantages</a:t>
            </a:r>
            <a:endParaRPr lang="en-US" dirty="0"/>
          </a:p>
        </p:txBody>
      </p:sp>
      <p:sp>
        <p:nvSpPr>
          <p:cNvPr id="3" name="Content Placeholder 2"/>
          <p:cNvSpPr>
            <a:spLocks noGrp="1"/>
          </p:cNvSpPr>
          <p:nvPr>
            <p:ph idx="1"/>
          </p:nvPr>
        </p:nvSpPr>
        <p:spPr/>
        <p:txBody>
          <a:bodyPr>
            <a:noAutofit/>
          </a:bodyPr>
          <a:lstStyle/>
          <a:p>
            <a:pPr algn="just"/>
            <a:r>
              <a:rPr lang="en-US" sz="2400" b="1" dirty="0">
                <a:latin typeface="Times New Roman" panose="02020603050405020304" pitchFamily="18" charset="0"/>
                <a:cs typeface="Times New Roman" panose="02020603050405020304" pitchFamily="18" charset="0"/>
              </a:rPr>
              <a:t>Highly Reliable Systems −</a:t>
            </a:r>
            <a:r>
              <a:rPr lang="en-US" sz="2400" dirty="0">
                <a:latin typeface="Times New Roman" panose="02020603050405020304" pitchFamily="18" charset="0"/>
                <a:cs typeface="Times New Roman" panose="02020603050405020304" pitchFamily="18" charset="0"/>
              </a:rPr>
              <a:t> Computer networks allow systems to be distributed in nature, by the virtue of which data is stored in multiple sources. This makes the system highly reliable. If a failure occurs in one source, then the system will still continue to function and data will still be available from the other sources.</a:t>
            </a:r>
          </a:p>
          <a:p>
            <a:pPr algn="just"/>
            <a:r>
              <a:rPr lang="en-US" sz="2400" b="1" dirty="0">
                <a:latin typeface="Times New Roman" panose="02020603050405020304" pitchFamily="18" charset="0"/>
                <a:cs typeface="Times New Roman" panose="02020603050405020304" pitchFamily="18" charset="0"/>
              </a:rPr>
              <a:t>Cost–Effective Systems −</a:t>
            </a:r>
            <a:r>
              <a:rPr lang="en-US" sz="2400" dirty="0">
                <a:latin typeface="Times New Roman" panose="02020603050405020304" pitchFamily="18" charset="0"/>
                <a:cs typeface="Times New Roman" panose="02020603050405020304" pitchFamily="18" charset="0"/>
              </a:rPr>
              <a:t> Computer networks have reduced the cost of establishment of computer systems in organizations. Previously, it was imperative for organizations to set up expensive mainframes for computation and storage. With the advent of networks, it is sufficient to set up interconnected personal Types of network computers (PCs) for the same purpose.</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62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Computer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Network</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There are mainly </a:t>
            </a:r>
            <a:r>
              <a:rPr lang="en-US" sz="2800" dirty="0" smtClean="0">
                <a:latin typeface="Times New Roman" panose="02020603050405020304" pitchFamily="18" charset="0"/>
                <a:cs typeface="Times New Roman" panose="02020603050405020304" pitchFamily="18" charset="0"/>
              </a:rPr>
              <a:t>four </a:t>
            </a:r>
            <a:r>
              <a:rPr lang="en-US" sz="2800" dirty="0">
                <a:latin typeface="Times New Roman" panose="02020603050405020304" pitchFamily="18" charset="0"/>
                <a:cs typeface="Times New Roman" panose="02020603050405020304" pitchFamily="18" charset="0"/>
              </a:rPr>
              <a:t>types of computer </a:t>
            </a:r>
            <a:r>
              <a:rPr lang="en-US" sz="2800" dirty="0" smtClean="0">
                <a:latin typeface="Times New Roman" panose="02020603050405020304" pitchFamily="18" charset="0"/>
                <a:cs typeface="Times New Roman" panose="02020603050405020304" pitchFamily="18" charset="0"/>
              </a:rPr>
              <a:t>networks:</a:t>
            </a:r>
            <a:endParaRPr lang="en-US" sz="2800" dirty="0">
              <a:latin typeface="Times New Roman" panose="02020603050405020304" pitchFamily="18" charset="0"/>
              <a:cs typeface="Times New Roman" panose="02020603050405020304" pitchFamily="18" charset="0"/>
            </a:endParaRPr>
          </a:p>
          <a:p>
            <a:pPr lvl="1" algn="just"/>
            <a:r>
              <a:rPr lang="en-US" sz="2400" dirty="0" smtClean="0">
                <a:latin typeface="Times New Roman" panose="02020603050405020304" pitchFamily="18" charset="0"/>
                <a:cs typeface="Times New Roman" panose="02020603050405020304" pitchFamily="18" charset="0"/>
              </a:rPr>
              <a:t>Local </a:t>
            </a:r>
            <a:r>
              <a:rPr lang="en-US" sz="2400" dirty="0">
                <a:latin typeface="Times New Roman" panose="02020603050405020304" pitchFamily="18" charset="0"/>
                <a:cs typeface="Times New Roman" panose="02020603050405020304" pitchFamily="18" charset="0"/>
              </a:rPr>
              <a:t>Area Network (</a:t>
            </a:r>
            <a:r>
              <a:rPr lang="en-US" sz="2400" dirty="0" smtClean="0">
                <a:latin typeface="Times New Roman" panose="02020603050405020304" pitchFamily="18" charset="0"/>
                <a:cs typeface="Times New Roman" panose="02020603050405020304" pitchFamily="18" charset="0"/>
              </a:rPr>
              <a:t>LAN)</a:t>
            </a:r>
          </a:p>
          <a:p>
            <a:pPr lvl="1" algn="just"/>
            <a:r>
              <a:rPr lang="en-US" sz="2400" dirty="0" smtClean="0">
                <a:latin typeface="Times New Roman" panose="02020603050405020304" pitchFamily="18" charset="0"/>
                <a:cs typeface="Times New Roman" panose="02020603050405020304" pitchFamily="18" charset="0"/>
              </a:rPr>
              <a:t>Metropolitan </a:t>
            </a:r>
            <a:r>
              <a:rPr lang="en-US" sz="2400" dirty="0">
                <a:latin typeface="Times New Roman" panose="02020603050405020304" pitchFamily="18" charset="0"/>
                <a:cs typeface="Times New Roman" panose="02020603050405020304" pitchFamily="18" charset="0"/>
              </a:rPr>
              <a:t>Area Network (</a:t>
            </a:r>
            <a:r>
              <a:rPr lang="en-US" sz="2400" dirty="0" smtClean="0">
                <a:latin typeface="Times New Roman" panose="02020603050405020304" pitchFamily="18" charset="0"/>
                <a:cs typeface="Times New Roman" panose="02020603050405020304" pitchFamily="18" charset="0"/>
              </a:rPr>
              <a:t>MAN)</a:t>
            </a:r>
            <a:endParaRPr lang="en-US" sz="2400" dirty="0">
              <a:latin typeface="Times New Roman" panose="02020603050405020304" pitchFamily="18" charset="0"/>
              <a:cs typeface="Times New Roman" panose="02020603050405020304" pitchFamily="18" charset="0"/>
            </a:endParaRPr>
          </a:p>
          <a:p>
            <a:pPr lvl="1" algn="just"/>
            <a:r>
              <a:rPr lang="en-US" sz="2400" dirty="0" smtClean="0">
                <a:latin typeface="Times New Roman" panose="02020603050405020304" pitchFamily="18" charset="0"/>
                <a:cs typeface="Times New Roman" panose="02020603050405020304" pitchFamily="18" charset="0"/>
              </a:rPr>
              <a:t>Wide area </a:t>
            </a:r>
            <a:r>
              <a:rPr lang="en-US" sz="2400" dirty="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etwork </a:t>
            </a:r>
            <a:r>
              <a:rPr lang="en-US" sz="2400" dirty="0">
                <a:latin typeface="Times New Roman" panose="02020603050405020304" pitchFamily="18" charset="0"/>
                <a:cs typeface="Times New Roman" panose="02020603050405020304" pitchFamily="18" charset="0"/>
              </a:rPr>
              <a:t>(WAN)</a:t>
            </a:r>
          </a:p>
          <a:p>
            <a:pPr lvl="1" algn="just"/>
            <a:r>
              <a:rPr lang="en-US" sz="2400" dirty="0" smtClean="0">
                <a:latin typeface="Times New Roman" panose="02020603050405020304" pitchFamily="18" charset="0"/>
                <a:cs typeface="Times New Roman" panose="02020603050405020304" pitchFamily="18" charset="0"/>
              </a:rPr>
              <a:t> Virtual Private Network(VPN)</a:t>
            </a:r>
            <a:endParaRPr lang="en-US" sz="24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343400"/>
            <a:ext cx="3151187"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23768" y="5562600"/>
            <a:ext cx="484188" cy="246221"/>
          </a:xfrm>
          <a:prstGeom prst="rect">
            <a:avLst/>
          </a:prstGeom>
          <a:solidFill>
            <a:schemeClr val="tx2">
              <a:lumMod val="20000"/>
              <a:lumOff val="80000"/>
            </a:schemeClr>
          </a:solidFill>
          <a:ln>
            <a:solidFill>
              <a:schemeClr val="accent3">
                <a:lumMod val="20000"/>
                <a:lumOff val="80000"/>
              </a:schemeClr>
            </a:solidFill>
          </a:ln>
        </p:spPr>
        <p:txBody>
          <a:bodyPr wrap="square" rtlCol="0">
            <a:spAutoFit/>
          </a:bodyPr>
          <a:lstStyle/>
          <a:p>
            <a:r>
              <a:rPr lang="en-US" sz="1000" b="1" dirty="0" smtClean="0">
                <a:latin typeface="Times New Roman" panose="02020603050405020304" pitchFamily="18" charset="0"/>
                <a:cs typeface="Times New Roman" panose="02020603050405020304" pitchFamily="18" charset="0"/>
              </a:rPr>
              <a:t>VPN</a:t>
            </a:r>
            <a:endParaRPr lang="en-US" sz="1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7789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12184</TotalTime>
  <Words>1132</Words>
  <Application>Microsoft Office PowerPoint</Application>
  <PresentationFormat>On-screen Show (4:3)</PresentationFormat>
  <Paragraphs>72</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 Network Computing</vt:lpstr>
      <vt:lpstr>DATA COMMUNICATIONS</vt:lpstr>
      <vt:lpstr>Five components of data communication</vt:lpstr>
      <vt:lpstr>Data flow (simplex, half-duplex, and full-duplex</vt:lpstr>
      <vt:lpstr>Network</vt:lpstr>
      <vt:lpstr>Advantages</vt:lpstr>
      <vt:lpstr>Advantages</vt:lpstr>
      <vt:lpstr>Advantages</vt:lpstr>
      <vt:lpstr>Types of Computer Network</vt:lpstr>
      <vt:lpstr>Local Area Network(LAN)</vt:lpstr>
      <vt:lpstr>Local Area Network(LAN)</vt:lpstr>
      <vt:lpstr>Wide Area Network (WAN)</vt:lpstr>
      <vt:lpstr>PowerPoint Presentation</vt:lpstr>
      <vt:lpstr>Metropolitan Area Network (MAN)</vt:lpstr>
      <vt:lpstr>PowerPoint Presentation</vt:lpstr>
      <vt:lpstr> Virtual Private Network(VPN)</vt:lpstr>
      <vt:lpstr>Enterprise Networking</vt:lpstr>
      <vt:lpstr>Network Topology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307</cp:revision>
  <dcterms:created xsi:type="dcterms:W3CDTF">2015-09-13T05:42:29Z</dcterms:created>
  <dcterms:modified xsi:type="dcterms:W3CDTF">2020-09-23T17:59:18Z</dcterms:modified>
</cp:coreProperties>
</file>